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24" autoAdjust="0"/>
    <p:restoredTop sz="94757" autoAdjust="0"/>
  </p:normalViewPr>
  <p:slideViewPr>
    <p:cSldViewPr snapToGrid="0" snapToObjects="1">
      <p:cViewPr varScale="1">
        <p:scale>
          <a:sx n="87" d="100"/>
          <a:sy n="87" d="100"/>
        </p:scale>
        <p:origin x="69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39" d="100"/>
          <a:sy n="39" d="100"/>
        </p:scale>
        <p:origin x="2410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5ADF8-4D12-4579-A846-A35AF00FF026}" type="datetimeFigureOut">
              <a:rPr lang="en-NZ" smtClean="0"/>
              <a:t>22/03/2018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3B342-2E39-4F71-9DF6-0A5A7748B2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3951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997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62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46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09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25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59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45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69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52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00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04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55922-7124-2543-B7C8-30569221EBC2}" type="datetimeFigureOut">
              <a:rPr lang="en-US" smtClean="0"/>
              <a:t>3/22/2018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985BD-0824-934A-B023-D05615611AC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85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029" y="1943320"/>
            <a:ext cx="2390710" cy="704715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1400" b="1" i="1" u="sng" dirty="0" smtClean="0">
                <a:solidFill>
                  <a:schemeClr val="accent1">
                    <a:lumMod val="75000"/>
                  </a:schemeClr>
                </a:solidFill>
              </a:rPr>
              <a:t>Our Mission</a:t>
            </a:r>
            <a:r>
              <a:rPr lang="en-US" sz="1400" b="1" i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1400" dirty="0" smtClean="0"/>
              <a:t>Quality learning opportunities, with Jesus Christ as our guide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6442550"/>
            <a:ext cx="9144000" cy="438306"/>
          </a:xfrm>
          <a:prstGeom prst="rect">
            <a:avLst/>
          </a:prstGeom>
          <a:solidFill>
            <a:srgbClr val="3366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spc="600" dirty="0" smtClean="0">
                <a:solidFill>
                  <a:schemeClr val="bg1"/>
                </a:solidFill>
              </a:rPr>
              <a:t>Respect, Integrity, Courage, Humility</a:t>
            </a:r>
            <a:endParaRPr lang="en-US" sz="1800" spc="600" dirty="0">
              <a:solidFill>
                <a:schemeClr val="bg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631096" y="749535"/>
            <a:ext cx="3838840" cy="603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i="1" u="sng" dirty="0" smtClean="0">
                <a:solidFill>
                  <a:schemeClr val="accent1">
                    <a:lumMod val="75000"/>
                  </a:schemeClr>
                </a:solidFill>
              </a:rPr>
              <a:t>Our Charism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1400" dirty="0" smtClean="0"/>
              <a:t>As Marists, we think, judge, feel and act in the way of Mary</a:t>
            </a:r>
            <a:endParaRPr lang="en-US" sz="14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6649470" y="648703"/>
            <a:ext cx="2449993" cy="15364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i="1" u="sng" dirty="0" smtClean="0">
                <a:solidFill>
                  <a:schemeClr val="accent1">
                    <a:lumMod val="75000"/>
                  </a:schemeClr>
                </a:solidFill>
              </a:rPr>
              <a:t>Our Graduate profile</a:t>
            </a:r>
            <a:r>
              <a:rPr lang="en-US" sz="1400" b="1" i="1" dirty="0" smtClean="0">
                <a:solidFill>
                  <a:schemeClr val="accent1">
                    <a:lumMod val="75000"/>
                  </a:schemeClr>
                </a:solidFill>
              </a:rPr>
              <a:t>:  </a:t>
            </a:r>
            <a:r>
              <a:rPr lang="en-US" sz="1400" dirty="0" smtClean="0"/>
              <a:t>Our graduates will have a strong relationship with God and be confident, resilient, life-long learners who are proud of their own identity and strive for excellence.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208978" y="2744915"/>
            <a:ext cx="2315224" cy="350352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7030A0"/>
                </a:solidFill>
              </a:rPr>
              <a:t>Celebrate our special Catholic character</a:t>
            </a:r>
          </a:p>
          <a:p>
            <a:pPr indent="-324000">
              <a:spcBef>
                <a:spcPts val="200"/>
              </a:spcBef>
              <a:spcAft>
                <a:spcPts val="200"/>
              </a:spcAft>
              <a:tabLst>
                <a:tab pos="180000" algn="l"/>
              </a:tabLst>
            </a:pPr>
            <a:r>
              <a:rPr lang="en-US" sz="1300" dirty="0" smtClean="0">
                <a:solidFill>
                  <a:srgbClr val="7030A0"/>
                </a:solidFill>
              </a:rPr>
              <a:t>1.1	Weave the belief, traditions and teaching of the Catholic faith through all dimensions of school life.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7030A0"/>
                </a:solidFill>
              </a:rPr>
              <a:t>1.2	Embed Marist history and charism through faith in action.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7030A0"/>
                </a:solidFill>
              </a:rPr>
              <a:t>1.3	Maintain </a:t>
            </a:r>
            <a:r>
              <a:rPr lang="en-US" sz="1300" dirty="0">
                <a:solidFill>
                  <a:srgbClr val="7030A0"/>
                </a:solidFill>
              </a:rPr>
              <a:t>the strength of our school’s pastoral care programme</a:t>
            </a:r>
            <a:r>
              <a:rPr lang="en-US" sz="1300" dirty="0" smtClean="0">
                <a:solidFill>
                  <a:srgbClr val="7030A0"/>
                </a:solidFill>
              </a:rPr>
              <a:t>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7030A0"/>
                </a:solidFill>
              </a:rPr>
              <a:t>1.4	Develop sustainable practices related to the care of the environment as custodians of God’s creation.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6768" y="1422041"/>
            <a:ext cx="3724673" cy="48577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0070C0"/>
                </a:solidFill>
              </a:rPr>
              <a:t>Provide quality teaching and learning opportunities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0070C0"/>
                </a:solidFill>
              </a:rPr>
              <a:t>2.1	Give effect to the NZ Curriculum by embedding and sustaining effective teaching practices.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0070C0"/>
                </a:solidFill>
              </a:rPr>
              <a:t>2.2	Enrich the Marist curriculum with innovative teaching and learning practice.</a:t>
            </a:r>
            <a:endParaRPr lang="en-US" sz="1300" dirty="0">
              <a:solidFill>
                <a:srgbClr val="0070C0"/>
              </a:solidFill>
            </a:endParaRP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0070C0"/>
                </a:solidFill>
              </a:rPr>
              <a:t>2.3	Utilise and tailor opportunities to cater for and support students and their families with different learning needs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0070C0"/>
                </a:solidFill>
              </a:rPr>
              <a:t>2.4	Review and enhance the communication of student learning journeys, in partnership with families.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0070C0"/>
                </a:solidFill>
              </a:rPr>
              <a:t>2.5	Effectively use National Standards across the curriculum to ensure our students are attaining or exceeding targets, and achieving personal excellence.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0070C0"/>
                </a:solidFill>
              </a:rPr>
              <a:t>2.6	Honour our Treaty obligations and embed Tikanga and Te Reo Maori. *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rgbClr val="0070C0"/>
                </a:solidFill>
              </a:rPr>
              <a:t>2.7	Ensure the cultural richness of Maori, Pasifika and other ethnic groups is magnified through engagement and achievement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82415" y="2113511"/>
            <a:ext cx="2334814" cy="33034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chemeClr val="accent3">
                    <a:lumMod val="75000"/>
                  </a:schemeClr>
                </a:solidFill>
              </a:rPr>
              <a:t>Nurture our positive environment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chemeClr val="accent3">
                    <a:lumMod val="75000"/>
                  </a:schemeClr>
                </a:solidFill>
              </a:rPr>
              <a:t>3.1	Continue to build and nurture positive, culturally responsive educational partnerships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chemeClr val="accent3">
                    <a:lumMod val="75000"/>
                  </a:schemeClr>
                </a:solidFill>
              </a:rPr>
              <a:t>3.2	Optimise opportunities to communicate and engage effectively with our community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chemeClr val="accent3">
                    <a:lumMod val="75000"/>
                  </a:schemeClr>
                </a:solidFill>
              </a:rPr>
              <a:t>3.3	Effectively manage our school’s physical environment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300" dirty="0" smtClean="0">
                <a:solidFill>
                  <a:schemeClr val="accent3">
                    <a:lumMod val="75000"/>
                  </a:schemeClr>
                </a:solidFill>
              </a:rPr>
              <a:t>3.4	Develop the leadership capability of our school’s stakeholders. (students, staff, Board of Trustees, PTA, Parish) 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648692" y="-14272"/>
            <a:ext cx="7495308" cy="438306"/>
          </a:xfrm>
          <a:prstGeom prst="rect">
            <a:avLst/>
          </a:prstGeom>
          <a:solidFill>
            <a:srgbClr val="3366FF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spc="600" dirty="0" smtClean="0">
                <a:solidFill>
                  <a:schemeClr val="bg1"/>
                </a:solidFill>
              </a:rPr>
              <a:t>Respect, Integrity, Courage, Humility</a:t>
            </a:r>
            <a:endParaRPr lang="en-US" sz="1800" spc="6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272"/>
            <a:ext cx="2182483" cy="1789026"/>
          </a:xfrm>
          <a:prstGeom prst="rect">
            <a:avLst/>
          </a:prstGeom>
        </p:spPr>
      </p:pic>
      <p:sp>
        <p:nvSpPr>
          <p:cNvPr id="14" name="Subtitle 2"/>
          <p:cNvSpPr txBox="1">
            <a:spLocks/>
          </p:cNvSpPr>
          <p:nvPr/>
        </p:nvSpPr>
        <p:spPr>
          <a:xfrm>
            <a:off x="2007761" y="331447"/>
            <a:ext cx="6384628" cy="6039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1" u="sng" dirty="0" smtClean="0">
                <a:solidFill>
                  <a:schemeClr val="accent1">
                    <a:lumMod val="75000"/>
                  </a:schemeClr>
                </a:solidFill>
              </a:rPr>
              <a:t>Marist Catholic School Herne Bay Charter 2016 - 2019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682415" y="5494951"/>
            <a:ext cx="2334814" cy="7848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0070C0"/>
                </a:solidFill>
              </a:rPr>
              <a:t>* </a:t>
            </a:r>
            <a:r>
              <a:rPr lang="en-NZ" sz="900" dirty="0" smtClean="0">
                <a:solidFill>
                  <a:schemeClr val="accent1"/>
                </a:solidFill>
              </a:rPr>
              <a:t>Classes </a:t>
            </a:r>
            <a:r>
              <a:rPr lang="en-NZ" sz="900" dirty="0">
                <a:solidFill>
                  <a:schemeClr val="accent1"/>
                </a:solidFill>
              </a:rPr>
              <a:t>in three close geographic schools can offer immersion: Freeman’s Bay, Richmond Road and </a:t>
            </a:r>
            <a:r>
              <a:rPr lang="en-NZ" sz="900" dirty="0" err="1">
                <a:solidFill>
                  <a:schemeClr val="accent1"/>
                </a:solidFill>
              </a:rPr>
              <a:t>Westmere</a:t>
            </a:r>
            <a:r>
              <a:rPr lang="en-NZ" sz="900" dirty="0">
                <a:solidFill>
                  <a:schemeClr val="accent1"/>
                </a:solidFill>
              </a:rPr>
              <a:t> School. If immersion is requested parents are advised of these options</a:t>
            </a:r>
            <a:r>
              <a:rPr lang="en-NZ" sz="900" dirty="0" smtClean="0">
                <a:solidFill>
                  <a:schemeClr val="accent1"/>
                </a:solidFill>
              </a:rPr>
              <a:t>.</a:t>
            </a:r>
            <a:endParaRPr lang="en-US" sz="13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44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2811</TotalTime>
  <Words>137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Respect, Integrity, Courage, Humility</dc:title>
  <dc:creator>Mark Dowling</dc:creator>
  <cp:lastModifiedBy>principal@maristschool.co.nz</cp:lastModifiedBy>
  <cp:revision>231</cp:revision>
  <cp:lastPrinted>2016-01-20T03:07:30Z</cp:lastPrinted>
  <dcterms:created xsi:type="dcterms:W3CDTF">2015-10-11T05:27:44Z</dcterms:created>
  <dcterms:modified xsi:type="dcterms:W3CDTF">2018-03-22T00:08:47Z</dcterms:modified>
</cp:coreProperties>
</file>